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62" r:id="rId5"/>
    <p:sldId id="259" r:id="rId6"/>
    <p:sldId id="260" r:id="rId7"/>
    <p:sldId id="264" r:id="rId8"/>
    <p:sldId id="265" r:id="rId9"/>
    <p:sldId id="261"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304"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6A843B52-3301-4984-8B5B-290E40501DE4}" type="datetimeFigureOut">
              <a:rPr lang="en-IN" smtClean="0"/>
              <a:t>5/24/17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3461851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A843B52-3301-4984-8B5B-290E40501DE4}" type="datetimeFigureOut">
              <a:rPr lang="en-IN" smtClean="0"/>
              <a:t>5/24/17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258834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A843B52-3301-4984-8B5B-290E40501DE4}" type="datetimeFigureOut">
              <a:rPr lang="en-IN" smtClean="0"/>
              <a:t>5/24/17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250650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A843B52-3301-4984-8B5B-290E40501DE4}" type="datetimeFigureOut">
              <a:rPr lang="en-IN" smtClean="0"/>
              <a:t>5/24/17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243467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843B52-3301-4984-8B5B-290E40501DE4}" type="datetimeFigureOut">
              <a:rPr lang="en-IN" smtClean="0"/>
              <a:t>5/24/17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3776717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6A843B52-3301-4984-8B5B-290E40501DE4}" type="datetimeFigureOut">
              <a:rPr lang="en-IN" smtClean="0"/>
              <a:t>5/24/17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225324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6A843B52-3301-4984-8B5B-290E40501DE4}" type="datetimeFigureOut">
              <a:rPr lang="en-IN" smtClean="0"/>
              <a:t>5/24/17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49372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6A843B52-3301-4984-8B5B-290E40501DE4}" type="datetimeFigureOut">
              <a:rPr lang="en-IN" smtClean="0"/>
              <a:t>5/24/17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282681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843B52-3301-4984-8B5B-290E40501DE4}" type="datetimeFigureOut">
              <a:rPr lang="en-IN" smtClean="0"/>
              <a:t>5/24/17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3848140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843B52-3301-4984-8B5B-290E40501DE4}" type="datetimeFigureOut">
              <a:rPr lang="en-IN" smtClean="0"/>
              <a:t>5/24/17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406726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843B52-3301-4984-8B5B-290E40501DE4}" type="datetimeFigureOut">
              <a:rPr lang="en-IN" smtClean="0"/>
              <a:t>5/24/17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A2225F-A66B-4144-AF34-B5529E4091D3}" type="slidenum">
              <a:rPr lang="en-IN" smtClean="0"/>
              <a:t>‹#›</a:t>
            </a:fld>
            <a:endParaRPr lang="en-IN"/>
          </a:p>
        </p:txBody>
      </p:sp>
    </p:spTree>
    <p:extLst>
      <p:ext uri="{BB962C8B-B14F-4D97-AF65-F5344CB8AC3E}">
        <p14:creationId xmlns:p14="http://schemas.microsoft.com/office/powerpoint/2010/main" val="42935736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843B52-3301-4984-8B5B-290E40501DE4}" type="datetimeFigureOut">
              <a:rPr lang="en-IN" smtClean="0"/>
              <a:t>5/24/17</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2225F-A66B-4144-AF34-B5529E4091D3}" type="slidenum">
              <a:rPr lang="en-IN" smtClean="0"/>
              <a:t>‹#›</a:t>
            </a:fld>
            <a:endParaRPr lang="en-IN"/>
          </a:p>
        </p:txBody>
      </p:sp>
    </p:spTree>
    <p:extLst>
      <p:ext uri="{BB962C8B-B14F-4D97-AF65-F5344CB8AC3E}">
        <p14:creationId xmlns:p14="http://schemas.microsoft.com/office/powerpoint/2010/main" val="3969818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195754"/>
            <a:ext cx="9144000" cy="4062046"/>
          </a:xfrm>
        </p:spPr>
        <p:txBody>
          <a:bodyPr>
            <a:normAutofit/>
          </a:bodyPr>
          <a:lstStyle/>
          <a:p>
            <a:r>
              <a:rPr lang="en-US" sz="6000" dirty="0">
                <a:latin typeface="Times New Roman" panose="02020603050405020304" pitchFamily="18" charset="0"/>
                <a:cs typeface="Times New Roman" panose="02020603050405020304" pitchFamily="18" charset="0"/>
              </a:rPr>
              <a:t>Environmental Scan</a:t>
            </a:r>
            <a:endParaRPr lang="en-IN" sz="60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628" y="3010486"/>
            <a:ext cx="7596554" cy="3277772"/>
          </a:xfrm>
          <a:prstGeom prst="rect">
            <a:avLst/>
          </a:prstGeom>
        </p:spPr>
      </p:pic>
    </p:spTree>
    <p:extLst>
      <p:ext uri="{BB962C8B-B14F-4D97-AF65-F5344CB8AC3E}">
        <p14:creationId xmlns:p14="http://schemas.microsoft.com/office/powerpoint/2010/main" val="2186113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339483"/>
          </a:xfrm>
        </p:spPr>
        <p:txBody>
          <a:bodyPr>
            <a:normAutofit/>
          </a:bodyPr>
          <a:lstStyle/>
          <a:p>
            <a:r>
              <a:rPr lang="en-US" sz="3600" dirty="0">
                <a:latin typeface="Times New Roman" panose="02020603050405020304" pitchFamily="18" charset="0"/>
                <a:cs typeface="Times New Roman" panose="02020603050405020304" pitchFamily="18" charset="0"/>
              </a:rPr>
              <a:t>References</a:t>
            </a:r>
            <a:endParaRPr lang="en-IN" sz="3600" dirty="0">
              <a:latin typeface="Times New Roman" panose="02020603050405020304" pitchFamily="18" charset="0"/>
              <a:cs typeface="Times New Roman" panose="02020603050405020304" pitchFamily="18" charset="0"/>
            </a:endParaRPr>
          </a:p>
        </p:txBody>
      </p:sp>
      <p:sp>
        <p:nvSpPr>
          <p:cNvPr id="4" name="Rectangle 1"/>
          <p:cNvSpPr>
            <a:spLocks noGrp="1" noChangeArrowheads="1"/>
          </p:cNvSpPr>
          <p:nvPr>
            <p:ph type="subTitle" idx="1"/>
          </p:nvPr>
        </p:nvSpPr>
        <p:spPr bwMode="auto">
          <a:xfrm>
            <a:off x="1270000" y="2652667"/>
            <a:ext cx="10264726"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Gregory J. Metzger, P.-F. v. (2010). Performance of external and internal coil configurations for prostate investigations at 7 Tesla. </a:t>
            </a:r>
            <a:r>
              <a:rPr kumimoji="0" lang="en-US" altLang="en-US" b="0" i="1"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Magn</a:t>
            </a:r>
            <a:r>
              <a:rPr kumimoji="0" lang="en-US" altLang="en-US" b="0"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b="0" i="1"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Reson</a:t>
            </a:r>
            <a:r>
              <a:rPr kumimoji="0" lang="en-US" altLang="en-US" b="0"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Med</a:t>
            </a: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Karamitsios</a:t>
            </a:r>
            <a:r>
              <a:rPr kumimoji="0" lang="en-U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(2013). </a:t>
            </a:r>
            <a:r>
              <a:rPr kumimoji="0" lang="en-US" altLang="en-US" b="0"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Open Innovation in EVs: A Case Study of Tesla Motors</a:t>
            </a: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Retrieved from http://www.diva-portal.org/smash/get/diva2:635929/FULLTEXT01.pdf</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err="1">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Praem</a:t>
            </a: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 E. (2014). Valuation of Tesla Motors Inc. </a:t>
            </a:r>
            <a:r>
              <a:rPr kumimoji="0" lang="en-US" altLang="en-US" b="0"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Copenhagen Business School</a:t>
            </a:r>
            <a:r>
              <a:rPr kumimoji="0" lang="en-US" altLang="en-US"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3819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86265"/>
          </a:xfrm>
        </p:spPr>
        <p:txBody>
          <a:bodyPr>
            <a:normAutofit/>
          </a:bodyPr>
          <a:lstStyle/>
          <a:p>
            <a:r>
              <a:rPr lang="en-US" sz="3600" dirty="0">
                <a:latin typeface="Times New Roman" panose="02020603050405020304" pitchFamily="18" charset="0"/>
                <a:cs typeface="Times New Roman" panose="02020603050405020304" pitchFamily="18" charset="0"/>
              </a:rPr>
              <a:t>Introduction</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644726"/>
            <a:ext cx="9144000" cy="3854548"/>
          </a:xfrm>
        </p:spPr>
        <p:txBody>
          <a:bodyPr>
            <a:normAutofit/>
          </a:bodyPr>
          <a:lstStyle/>
          <a:p>
            <a:pPr algn="l"/>
            <a:r>
              <a:rPr lang="en-US" sz="2800" dirty="0">
                <a:latin typeface="Times New Roman" panose="02020603050405020304" pitchFamily="18" charset="0"/>
                <a:cs typeface="Times New Roman" panose="02020603050405020304" pitchFamily="18" charset="0"/>
              </a:rPr>
              <a:t>In this presentation we present an environmental scan on Tesla Motors. We describe the internal and external analysis of the company.</a:t>
            </a:r>
            <a:r>
              <a:rPr lang="en-IN" sz="2800" dirty="0">
                <a:latin typeface="Times New Roman" panose="02020603050405020304" pitchFamily="18" charset="0"/>
                <a:cs typeface="Times New Roman" panose="02020603050405020304" pitchFamily="18" charset="0"/>
              </a:rPr>
              <a:t> Tesla has created what is rapidly becoming a new standard for electric cars. By performing an environmental analysis, the company will be able to identify the external and internal conditions or elements that can affect the company.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070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45587"/>
            <a:ext cx="9144000" cy="1353551"/>
          </a:xfrm>
        </p:spPr>
        <p:txBody>
          <a:bodyPr>
            <a:normAutofit/>
          </a:bodyPr>
          <a:lstStyle/>
          <a:p>
            <a:r>
              <a:rPr lang="en-IN" sz="3600" dirty="0">
                <a:latin typeface="Times New Roman" panose="02020603050405020304" pitchFamily="18" charset="0"/>
                <a:cs typeface="Times New Roman" panose="02020603050405020304" pitchFamily="18" charset="0"/>
              </a:rPr>
              <a:t>Environmental Scan</a:t>
            </a:r>
          </a:p>
        </p:txBody>
      </p:sp>
      <p:sp>
        <p:nvSpPr>
          <p:cNvPr id="3" name="Subtitle 2"/>
          <p:cNvSpPr>
            <a:spLocks noGrp="1"/>
          </p:cNvSpPr>
          <p:nvPr>
            <p:ph type="subTitle" idx="1"/>
          </p:nvPr>
        </p:nvSpPr>
        <p:spPr>
          <a:xfrm>
            <a:off x="1524000" y="2532185"/>
            <a:ext cx="9144000" cy="2725615"/>
          </a:xfrm>
        </p:spPr>
        <p:txBody>
          <a:bodyPr>
            <a:normAutofit/>
          </a:bodyPr>
          <a:lstStyle/>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Purchasing Power</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Guidelines of Distinct Official </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Social Influences </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Legal Regulations</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Continual Improvements in technology</a:t>
            </a:r>
          </a:p>
        </p:txBody>
      </p:sp>
      <p:pic>
        <p:nvPicPr>
          <p:cNvPr id="5" name="Picture 4" descr="A picture containing building, car, road, outdoor&#10;&#10;Description generated with very high confiden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5705" y="2138288"/>
            <a:ext cx="3840479" cy="3119511"/>
          </a:xfrm>
          <a:prstGeom prst="rect">
            <a:avLst/>
          </a:prstGeom>
        </p:spPr>
      </p:pic>
    </p:spTree>
    <p:extLst>
      <p:ext uri="{BB962C8B-B14F-4D97-AF65-F5344CB8AC3E}">
        <p14:creationId xmlns:p14="http://schemas.microsoft.com/office/powerpoint/2010/main" val="2304884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73723"/>
            <a:ext cx="9144000" cy="1184739"/>
          </a:xfrm>
        </p:spPr>
        <p:txBody>
          <a:bodyPr>
            <a:normAutofit/>
          </a:bodyPr>
          <a:lstStyle/>
          <a:p>
            <a:r>
              <a:rPr lang="en-US" sz="3600" dirty="0">
                <a:latin typeface="Times New Roman" panose="02020603050405020304" pitchFamily="18" charset="0"/>
                <a:cs typeface="Times New Roman" panose="02020603050405020304" pitchFamily="18" charset="0"/>
              </a:rPr>
              <a:t>Strategy</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532185"/>
            <a:ext cx="9144000" cy="2725615"/>
          </a:xfrm>
        </p:spPr>
        <p:txBody>
          <a:bodyPr>
            <a:normAutofit/>
          </a:bodyPr>
          <a:lstStyle/>
          <a:p>
            <a:pPr marL="342900" indent="-3429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Differential product strategies</a:t>
            </a:r>
          </a:p>
          <a:p>
            <a:pPr marL="342900" indent="-3429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Accumulation of the intellectual property</a:t>
            </a:r>
          </a:p>
          <a:p>
            <a:pPr marL="342900" indent="-3429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Developing the unique technologies</a:t>
            </a:r>
          </a:p>
          <a:p>
            <a:pPr marL="342900" indent="-3429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Identify the potential future needs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3835" y="3826412"/>
            <a:ext cx="3632688" cy="2484707"/>
          </a:xfrm>
          <a:prstGeom prst="rect">
            <a:avLst/>
          </a:prstGeom>
        </p:spPr>
      </p:pic>
    </p:spTree>
    <p:extLst>
      <p:ext uri="{BB962C8B-B14F-4D97-AF65-F5344CB8AC3E}">
        <p14:creationId xmlns:p14="http://schemas.microsoft.com/office/powerpoint/2010/main" val="3006174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89317"/>
          </a:xfrm>
        </p:spPr>
        <p:txBody>
          <a:bodyPr>
            <a:normAutofit/>
          </a:bodyPr>
          <a:lstStyle/>
          <a:p>
            <a:r>
              <a:rPr lang="en-US" sz="3600" dirty="0">
                <a:latin typeface="Times New Roman" panose="02020603050405020304" pitchFamily="18" charset="0"/>
                <a:cs typeface="Times New Roman" panose="02020603050405020304" pitchFamily="18" charset="0"/>
              </a:rPr>
              <a:t>Internal Environment</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616591"/>
            <a:ext cx="9144000" cy="2641209"/>
          </a:xfrm>
        </p:spPr>
        <p:txBody>
          <a:bodyPr>
            <a:normAutofit/>
          </a:bodyPr>
          <a:lstStyle/>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Larger scale vehicle production </a:t>
            </a:r>
            <a:r>
              <a:rPr lang="en-IN" sz="2800">
                <a:latin typeface="Times New Roman" panose="02020603050405020304" pitchFamily="18" charset="0"/>
                <a:cs typeface="Times New Roman" panose="02020603050405020304" pitchFamily="18" charset="0"/>
              </a:rPr>
              <a:t>for being </a:t>
            </a:r>
            <a:r>
              <a:rPr lang="en-IN" sz="2800" dirty="0">
                <a:latin typeface="Times New Roman" panose="02020603050405020304" pitchFamily="18" charset="0"/>
                <a:cs typeface="Times New Roman" panose="02020603050405020304" pitchFamily="18" charset="0"/>
              </a:rPr>
              <a:t>competitive in the luxury EV segment.</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Reputation for the quality</a:t>
            </a:r>
          </a:p>
          <a:p>
            <a:pPr marL="457200" indent="-457200" algn="l">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Keeps the overhead costs down</a:t>
            </a:r>
          </a:p>
        </p:txBody>
      </p:sp>
      <p:pic>
        <p:nvPicPr>
          <p:cNvPr id="7" name="Picture 6" descr="A picture containing screenshot&#10;&#10;Description generated with very high confiden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2472" y="3742006"/>
            <a:ext cx="5177269" cy="3154680"/>
          </a:xfrm>
          <a:prstGeom prst="rect">
            <a:avLst/>
          </a:prstGeom>
        </p:spPr>
      </p:pic>
    </p:spTree>
    <p:extLst>
      <p:ext uri="{BB962C8B-B14F-4D97-AF65-F5344CB8AC3E}">
        <p14:creationId xmlns:p14="http://schemas.microsoft.com/office/powerpoint/2010/main" val="247312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2369"/>
            <a:ext cx="9144000" cy="1550499"/>
          </a:xfrm>
        </p:spPr>
        <p:txBody>
          <a:bodyPr>
            <a:normAutofit/>
          </a:bodyPr>
          <a:lstStyle/>
          <a:p>
            <a:r>
              <a:rPr lang="en-US" sz="3600" dirty="0">
                <a:latin typeface="Times New Roman" panose="02020603050405020304" pitchFamily="18" charset="0"/>
                <a:cs typeface="Times New Roman" panose="02020603050405020304" pitchFamily="18" charset="0"/>
              </a:rPr>
              <a:t>External Environment</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504049"/>
            <a:ext cx="9144000" cy="2753751"/>
          </a:xfrm>
        </p:spPr>
        <p:txBody>
          <a:bodyPr/>
          <a:lstStyle/>
          <a:p>
            <a:pPr algn="l"/>
            <a:r>
              <a:rPr lang="en-IN" sz="2800" dirty="0">
                <a:latin typeface="Times New Roman" panose="02020603050405020304" pitchFamily="18" charset="0"/>
                <a:cs typeface="Times New Roman" panose="02020603050405020304" pitchFamily="18" charset="0"/>
              </a:rPr>
              <a:t>Oil and fuel Fluctuations</a:t>
            </a:r>
          </a:p>
          <a:p>
            <a:pPr algn="l"/>
            <a:r>
              <a:rPr lang="en-IN" sz="2800" dirty="0">
                <a:latin typeface="Times New Roman" panose="02020603050405020304" pitchFamily="18" charset="0"/>
                <a:cs typeface="Times New Roman" panose="02020603050405020304" pitchFamily="18" charset="0"/>
              </a:rPr>
              <a:t>Innovation and technological advancements.</a:t>
            </a:r>
          </a:p>
          <a:p>
            <a:pPr algn="l"/>
            <a:r>
              <a:rPr lang="en-IN" sz="2800" dirty="0">
                <a:latin typeface="Times New Roman" panose="02020603050405020304" pitchFamily="18" charset="0"/>
                <a:cs typeface="Times New Roman" panose="02020603050405020304" pitchFamily="18" charset="0"/>
              </a:rPr>
              <a:t>Curing range anxiety and longevity</a:t>
            </a:r>
          </a:p>
          <a:p>
            <a:pPr algn="l"/>
            <a:r>
              <a:rPr lang="en-IN" sz="2800" dirty="0">
                <a:latin typeface="Times New Roman" panose="02020603050405020304" pitchFamily="18" charset="0"/>
                <a:cs typeface="Times New Roman" panose="02020603050405020304" pitchFamily="18" charset="0"/>
              </a:rPr>
              <a:t>Competition</a:t>
            </a:r>
          </a:p>
          <a:p>
            <a:pPr algn="l"/>
            <a:r>
              <a:rPr lang="en-IN" sz="2800" dirty="0">
                <a:latin typeface="Times New Roman" panose="02020603050405020304" pitchFamily="18" charset="0"/>
                <a:cs typeface="Times New Roman" panose="02020603050405020304" pitchFamily="18" charset="0"/>
              </a:rPr>
              <a:t>Self automated vehicles</a:t>
            </a:r>
            <a:endParaRPr lang="en-IN" dirty="0">
              <a:latin typeface="Times New Roman" panose="02020603050405020304" pitchFamily="18" charset="0"/>
              <a:cs typeface="Times New Roman" panose="02020603050405020304" pitchFamily="18" charset="0"/>
            </a:endParaRPr>
          </a:p>
        </p:txBody>
      </p:sp>
      <p:pic>
        <p:nvPicPr>
          <p:cNvPr id="4" name="Picture 3" descr="A car is driving down the road&#10;&#10;Description generated with very high confiden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466" y="4360984"/>
            <a:ext cx="3632688" cy="2134773"/>
          </a:xfrm>
          <a:prstGeom prst="rect">
            <a:avLst/>
          </a:prstGeom>
        </p:spPr>
      </p:pic>
    </p:spTree>
    <p:extLst>
      <p:ext uri="{BB962C8B-B14F-4D97-AF65-F5344CB8AC3E}">
        <p14:creationId xmlns:p14="http://schemas.microsoft.com/office/powerpoint/2010/main" val="1989419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59568"/>
            <a:ext cx="9144000" cy="989351"/>
          </a:xfrm>
        </p:spPr>
        <p:txBody>
          <a:bodyPr>
            <a:normAutofit/>
          </a:bodyPr>
          <a:lstStyle/>
          <a:p>
            <a:r>
              <a:rPr lang="en-US" sz="3600" dirty="0">
                <a:latin typeface="Times New Roman" panose="02020603050405020304" pitchFamily="18" charset="0"/>
                <a:cs typeface="Times New Roman" panose="02020603050405020304" pitchFamily="18" charset="0"/>
              </a:rPr>
              <a:t>External and Internal Analysis</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218544"/>
            <a:ext cx="9144000" cy="3642610"/>
          </a:xfrm>
        </p:spPr>
        <p:txBody>
          <a:bodyPr/>
          <a:lstStyle/>
          <a:p>
            <a:pPr marL="342900" indent="-3429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internal and external analysis is a helpful tool for decision making.</a:t>
            </a:r>
          </a:p>
          <a:p>
            <a:pPr marL="342900" indent="-3429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We take consideration on the quality of product while make decision </a:t>
            </a:r>
            <a:r>
              <a:rPr lang="en-US" sz="2800" dirty="0" smtClean="0">
                <a:latin typeface="Times New Roman" panose="02020603050405020304" pitchFamily="18" charset="0"/>
                <a:cs typeface="Times New Roman" panose="02020603050405020304" pitchFamily="18" charset="0"/>
              </a:rPr>
              <a:t>in. </a:t>
            </a:r>
            <a:endParaRPr lang="en-US" sz="2800" dirty="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Tesla Motors </a:t>
            </a:r>
            <a:r>
              <a:rPr lang="en-US" sz="2800" dirty="0" smtClean="0">
                <a:latin typeface="Times New Roman" panose="02020603050405020304" pitchFamily="18" charset="0"/>
                <a:cs typeface="Times New Roman" panose="02020603050405020304" pitchFamily="18" charset="0"/>
              </a:rPr>
              <a:t>Company. It </a:t>
            </a:r>
            <a:r>
              <a:rPr lang="en-US" sz="2800" dirty="0">
                <a:latin typeface="Times New Roman" panose="02020603050405020304" pitchFamily="18" charset="0"/>
                <a:cs typeface="Times New Roman" panose="02020603050405020304" pitchFamily="18" charset="0"/>
              </a:rPr>
              <a:t>is also helpful to reduce the cost.</a:t>
            </a:r>
          </a:p>
          <a:p>
            <a:endParaRPr lang="en-IN" dirty="0"/>
          </a:p>
        </p:txBody>
      </p:sp>
    </p:spTree>
    <p:extLst>
      <p:ext uri="{BB962C8B-B14F-4D97-AF65-F5344CB8AC3E}">
        <p14:creationId xmlns:p14="http://schemas.microsoft.com/office/powerpoint/2010/main" val="327834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07767"/>
            <a:ext cx="9144000" cy="1246083"/>
          </a:xfrm>
        </p:spPr>
        <p:txBody>
          <a:bodyPr>
            <a:normAutofit/>
          </a:bodyPr>
          <a:lstStyle/>
          <a:p>
            <a:r>
              <a:rPr lang="en-US" sz="3600" dirty="0">
                <a:latin typeface="Times New Roman" panose="02020603050405020304" pitchFamily="18" charset="0"/>
                <a:cs typeface="Times New Roman" panose="02020603050405020304" pitchFamily="18" charset="0"/>
              </a:rPr>
              <a:t>Key issues</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39253" y="2113613"/>
            <a:ext cx="10073390" cy="4377128"/>
          </a:xfrm>
        </p:spPr>
        <p:txBody>
          <a:bodyPr>
            <a:normAutofit/>
          </a:bodyPr>
          <a:lstStyle/>
          <a:p>
            <a:pPr marL="457200" indent="-4572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We learn various things by the internal and external analysis of the Tesla Motors. </a:t>
            </a:r>
          </a:p>
          <a:p>
            <a:pPr marL="457200" indent="-4572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We learn that what are the sources to make the company succeed. </a:t>
            </a:r>
          </a:p>
          <a:p>
            <a:pPr marL="457200" indent="-4572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issue in this strategic planning is that various factors are responsible to apply the internal and external assessment tool in decision making</a:t>
            </a:r>
          </a:p>
          <a:p>
            <a:pPr marL="457200" indent="-4572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These assessments is a challenge for me to make decision in Tesla Motors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976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12874"/>
          </a:xfrm>
        </p:spPr>
        <p:txBody>
          <a:bodyPr>
            <a:normAutofit/>
          </a:bodyPr>
          <a:lstStyle/>
          <a:p>
            <a:r>
              <a:rPr lang="en-US" sz="3600" dirty="0">
                <a:latin typeface="Times New Roman" panose="02020603050405020304" pitchFamily="18" charset="0"/>
                <a:cs typeface="Times New Roman" panose="02020603050405020304" pitchFamily="18" charset="0"/>
              </a:rPr>
              <a:t>Initiative Plan</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3010485"/>
            <a:ext cx="9144000" cy="3080825"/>
          </a:xfrm>
        </p:spPr>
        <p:txBody>
          <a:bodyPr>
            <a:normAutofit/>
          </a:bodyPr>
          <a:lstStyle/>
          <a:p>
            <a:pPr algn="l"/>
            <a:r>
              <a:rPr lang="en-IN" sz="2800" dirty="0">
                <a:latin typeface="Times New Roman" panose="02020603050405020304" pitchFamily="18" charset="0"/>
                <a:cs typeface="Times New Roman" panose="02020603050405020304" pitchFamily="18" charset="0"/>
              </a:rPr>
              <a:t>The Steering Committee will be responsible for the overall planning process, including the preparation of the final version of the strategic plan. The task forces will be responsible for identifying specific objectives and initiatives to pursue the strategic goals, determining the necessary resource requirements, proposing priorities, and recommending responsible individuals and timelines for next steps.</a:t>
            </a:r>
          </a:p>
        </p:txBody>
      </p:sp>
      <p:pic>
        <p:nvPicPr>
          <p:cNvPr id="5" name="Picture 4" descr="A close up of a car&#10;&#10;Description generated with high confiden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792" y="285750"/>
            <a:ext cx="3763108" cy="2049487"/>
          </a:xfrm>
          <a:prstGeom prst="rect">
            <a:avLst/>
          </a:prstGeom>
        </p:spPr>
      </p:pic>
    </p:spTree>
    <p:extLst>
      <p:ext uri="{BB962C8B-B14F-4D97-AF65-F5344CB8AC3E}">
        <p14:creationId xmlns:p14="http://schemas.microsoft.com/office/powerpoint/2010/main" val="3266346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396</Words>
  <Application>Microsoft Macintosh PowerPoint</Application>
  <PresentationFormat>Custom</PresentationFormat>
  <Paragraphs>39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Introduction</vt:lpstr>
      <vt:lpstr>Environmental Scan</vt:lpstr>
      <vt:lpstr>Strategy</vt:lpstr>
      <vt:lpstr>Internal Environment</vt:lpstr>
      <vt:lpstr>External Environment</vt:lpstr>
      <vt:lpstr>External and Internal Analysis</vt:lpstr>
      <vt:lpstr>Key issues</vt:lpstr>
      <vt:lpstr>Initiative Plan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 info</dc:creator>
  <cp:lastModifiedBy>Stephanie Vigil-Roybal</cp:lastModifiedBy>
  <cp:revision>17</cp:revision>
  <dcterms:created xsi:type="dcterms:W3CDTF">2017-05-23T08:43:13Z</dcterms:created>
  <dcterms:modified xsi:type="dcterms:W3CDTF">2017-05-24T15:19:26Z</dcterms:modified>
</cp:coreProperties>
</file>